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73" r:id="rId2"/>
    <p:sldId id="433" r:id="rId3"/>
    <p:sldId id="458" r:id="rId4"/>
    <p:sldId id="430" r:id="rId5"/>
    <p:sldId id="476" r:id="rId6"/>
    <p:sldId id="452" r:id="rId7"/>
    <p:sldId id="460" r:id="rId8"/>
    <p:sldId id="461" r:id="rId9"/>
    <p:sldId id="454" r:id="rId10"/>
    <p:sldId id="455" r:id="rId11"/>
    <p:sldId id="466" r:id="rId12"/>
    <p:sldId id="465" r:id="rId13"/>
    <p:sldId id="462" r:id="rId14"/>
    <p:sldId id="372" r:id="rId15"/>
    <p:sldId id="435" r:id="rId16"/>
    <p:sldId id="395" r:id="rId17"/>
    <p:sldId id="468" r:id="rId18"/>
    <p:sldId id="469" r:id="rId19"/>
    <p:sldId id="470" r:id="rId20"/>
    <p:sldId id="443" r:id="rId21"/>
    <p:sldId id="464" r:id="rId22"/>
    <p:sldId id="471" r:id="rId23"/>
    <p:sldId id="472" r:id="rId24"/>
    <p:sldId id="370" r:id="rId25"/>
    <p:sldId id="408" r:id="rId26"/>
    <p:sldId id="409" r:id="rId27"/>
    <p:sldId id="405" r:id="rId28"/>
    <p:sldId id="406" r:id="rId29"/>
    <p:sldId id="410" r:id="rId30"/>
    <p:sldId id="467" r:id="rId31"/>
    <p:sldId id="477" r:id="rId32"/>
    <p:sldId id="474" r:id="rId33"/>
    <p:sldId id="456" r:id="rId34"/>
    <p:sldId id="478" r:id="rId3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4"/>
    <p:restoredTop sz="86407"/>
  </p:normalViewPr>
  <p:slideViewPr>
    <p:cSldViewPr snapToGrid="0" snapToObjects="1">
      <p:cViewPr varScale="1">
        <p:scale>
          <a:sx n="140" d="100"/>
          <a:sy n="140" d="100"/>
        </p:scale>
        <p:origin x="11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9/15/21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9/15/21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774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7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4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35.png"/><Relationship Id="rId5" Type="http://schemas.openxmlformats.org/officeDocument/2006/relationships/image" Target="../media/image46.png"/><Relationship Id="rId15" Type="http://schemas.openxmlformats.org/officeDocument/2006/relationships/image" Target="../media/image39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1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15.png"/><Relationship Id="rId10" Type="http://schemas.openxmlformats.org/officeDocument/2006/relationships/image" Target="../media/image22.png"/><Relationship Id="rId4" Type="http://schemas.openxmlformats.org/officeDocument/2006/relationships/image" Target="../media/image1010.png"/><Relationship Id="rId9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23.png"/><Relationship Id="rId5" Type="http://schemas.openxmlformats.org/officeDocument/2006/relationships/image" Target="../media/image21.jpeg"/><Relationship Id="rId4" Type="http://schemas.openxmlformats.org/officeDocument/2006/relationships/image" Target="../media/image180.png"/><Relationship Id="rId9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openxmlformats.org/officeDocument/2006/relationships/image" Target="../media/image29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32796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437 / BIOE 537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i="1" dirty="0">
                <a:ea typeface="ＭＳ Ｐゴシック" panose="020B0600070205080204" pitchFamily="34" charset="-128"/>
              </a:rPr>
              <a:t>Computational Systems Biology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2: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827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blipFill>
                <a:blip r:embed="rId2"/>
                <a:stretch>
                  <a:fillRect l="-722" r="-18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blipFill>
                <a:blip r:embed="rId3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blipFill>
                <a:blip r:embed="rId4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81461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372739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94365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3221542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a linear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/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concentration of species </a:t>
                </a:r>
                <a:r>
                  <a:rPr lang="en-US" i="1" dirty="0" err="1"/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blipFill>
                <a:blip r:embed="rId9"/>
                <a:stretch>
                  <a:fillRect l="-1818" t="-26087" r="-290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14D325AD-2014-5F46-919C-04A63BCCC3B8}"/>
              </a:ext>
            </a:extLst>
          </p:cNvPr>
          <p:cNvGrpSpPr/>
          <p:nvPr/>
        </p:nvGrpSpPr>
        <p:grpSpPr>
          <a:xfrm>
            <a:off x="4855451" y="4771891"/>
            <a:ext cx="3812048" cy="1266938"/>
            <a:chOff x="4855451" y="4771891"/>
            <a:chExt cx="3812048" cy="126693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277A1C3-F327-B142-B976-C519BB6B13E8}"/>
                </a:ext>
              </a:extLst>
            </p:cNvPr>
            <p:cNvGrpSpPr/>
            <p:nvPr/>
          </p:nvGrpSpPr>
          <p:grpSpPr>
            <a:xfrm>
              <a:off x="4855451" y="4784083"/>
              <a:ext cx="3812048" cy="1254746"/>
              <a:chOff x="1517195" y="5182579"/>
              <a:chExt cx="3812048" cy="125474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02597EF-D185-3F44-AE37-2A898811CA3B}"/>
                  </a:ext>
                </a:extLst>
              </p:cNvPr>
              <p:cNvGrpSpPr/>
              <p:nvPr/>
            </p:nvGrpSpPr>
            <p:grpSpPr>
              <a:xfrm>
                <a:off x="1517195" y="5502450"/>
                <a:ext cx="3812048" cy="893188"/>
                <a:chOff x="3336883" y="5040825"/>
                <a:chExt cx="3812048" cy="89318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737744AE-72DA-664F-A56B-71B05ACC3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883" y="5121108"/>
                      <a:ext cx="3360343" cy="80323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737744AE-72DA-664F-A56B-71B05ACC30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6883" y="5121108"/>
                      <a:ext cx="3360343" cy="80323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6250" b="-156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4B32470-8277-F54E-8D8D-6DB7EB37DDBC}"/>
                    </a:ext>
                  </a:extLst>
                </p:cNvPr>
                <p:cNvGrpSpPr/>
                <p:nvPr/>
              </p:nvGrpSpPr>
              <p:grpSpPr>
                <a:xfrm rot="5400000">
                  <a:off x="5284472" y="5069577"/>
                  <a:ext cx="91440" cy="396240"/>
                  <a:chOff x="1840450" y="3030721"/>
                  <a:chExt cx="91440" cy="396240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CC842A6-CA54-1E45-86FF-C38FA90BED3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40450" y="3030721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dist="23000" sx="1000" sy="1000" rotWithShape="0">
                      <a:srgbClr val="000000"/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1BFD918-9BD8-7A47-B541-C5ECFF2FB07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40450" y="3183121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dist="23000" sx="1000" sy="1000" rotWithShape="0">
                      <a:srgbClr val="000000"/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84E7390D-FB80-B943-ADCF-5C46230043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40450" y="3335521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dist="23000" sx="1000" sy="1000" rotWithShape="0">
                      <a:srgbClr val="000000"/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D94A8ED-3F82-5849-906B-D9C930DCFC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1354" y="5040825"/>
                      <a:ext cx="40741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D94A8ED-3F82-5849-906B-D9C930DCFC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1354" y="5040825"/>
                      <a:ext cx="407419" cy="30777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A1F89A3-B75E-F24A-AEA6-1537AE176F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5482" y="5258302"/>
                      <a:ext cx="41158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A1F89A3-B75E-F24A-AEA6-1537AE176F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5482" y="5258302"/>
                      <a:ext cx="411588" cy="30777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5A628DEA-A99E-DA47-8CF3-42B5E9E256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5482" y="5626236"/>
                      <a:ext cx="42344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i="1" dirty="0"/>
                    </a:p>
                  </p:txBody>
                </p:sp>
              </mc:Choice>
              <mc:Fallback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5A628DEA-A99E-DA47-8CF3-42B5E9E256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5482" y="5626236"/>
                      <a:ext cx="423449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8A28F0FE-1829-EB4A-B2C4-26F1D2B017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3380" y="552272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B4BE2C3-77EA-C34C-A116-DA48EC82E7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3380" y="558454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3CB6A37-C53D-CA48-8F02-575A5A0E26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3380" y="564637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6481321-DA85-2948-BB1F-FAB9E9DC308D}"/>
                      </a:ext>
                    </a:extLst>
                  </p:cNvPr>
                  <p:cNvSpPr txBox="1"/>
                  <p:nvPr/>
                </p:nvSpPr>
                <p:spPr>
                  <a:xfrm>
                    <a:off x="2191593" y="5182579"/>
                    <a:ext cx="2873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6481321-DA85-2948-BB1F-FAB9E9DC30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593" y="5182579"/>
                    <a:ext cx="287322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8696" r="-4348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9F8FCC-043B-7246-81C5-B33F1754781F}"/>
                  </a:ext>
                </a:extLst>
              </p:cNvPr>
              <p:cNvSpPr/>
              <p:nvPr/>
            </p:nvSpPr>
            <p:spPr>
              <a:xfrm>
                <a:off x="1944705" y="5200610"/>
                <a:ext cx="2749779" cy="301840"/>
              </a:xfrm>
              <a:prstGeom prst="rect">
                <a:avLst/>
              </a:prstGeom>
              <a:noFill/>
              <a:ln w="9525">
                <a:prstDash val="sysDash"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28CC5C5-AA32-D04B-8B78-96F63B01FC8B}"/>
                  </a:ext>
                </a:extLst>
              </p:cNvPr>
              <p:cNvSpPr/>
              <p:nvPr/>
            </p:nvSpPr>
            <p:spPr>
              <a:xfrm>
                <a:off x="4904249" y="5510744"/>
                <a:ext cx="413220" cy="926581"/>
              </a:xfrm>
              <a:prstGeom prst="rect">
                <a:avLst/>
              </a:prstGeom>
              <a:noFill/>
              <a:ln w="9525">
                <a:prstDash val="sysDash"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55209D3-B92E-E54C-B61B-F77BFEC34B95}"/>
                </a:ext>
              </a:extLst>
            </p:cNvPr>
            <p:cNvGrpSpPr/>
            <p:nvPr/>
          </p:nvGrpSpPr>
          <p:grpSpPr>
            <a:xfrm>
              <a:off x="6212601" y="4771891"/>
              <a:ext cx="1879519" cy="295287"/>
              <a:chOff x="6212601" y="4771891"/>
              <a:chExt cx="1879519" cy="2952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3B9D394-991B-3641-9562-11448B4C44BB}"/>
                      </a:ext>
                    </a:extLst>
                  </p:cNvPr>
                  <p:cNvSpPr txBox="1"/>
                  <p:nvPr/>
                </p:nvSpPr>
                <p:spPr>
                  <a:xfrm>
                    <a:off x="6212601" y="4771891"/>
                    <a:ext cx="2926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3B9D394-991B-3641-9562-11448B4C44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2601" y="4771891"/>
                    <a:ext cx="292644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8333" r="-4167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4779F7C-1910-C140-B9E3-C94B5950AF57}"/>
                      </a:ext>
                    </a:extLst>
                  </p:cNvPr>
                  <p:cNvSpPr txBox="1"/>
                  <p:nvPr/>
                </p:nvSpPr>
                <p:spPr>
                  <a:xfrm>
                    <a:off x="7218441" y="4790179"/>
                    <a:ext cx="52636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4779F7C-1910-C140-B9E3-C94B5950AF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8441" y="4790179"/>
                    <a:ext cx="526363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762" r="-2381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454B711-4D69-A74C-B428-12492CE10218}"/>
                      </a:ext>
                    </a:extLst>
                  </p:cNvPr>
                  <p:cNvSpPr txBox="1"/>
                  <p:nvPr/>
                </p:nvSpPr>
                <p:spPr>
                  <a:xfrm>
                    <a:off x="7785369" y="4790179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454B711-4D69-A74C-B428-12492CE10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5369" y="4790179"/>
                    <a:ext cx="306751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4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oscillates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system has a sustained oscillation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Any linear combination of solutions is also a solution.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blipFill>
                <a:blip r:embed="rId7"/>
                <a:stretch>
                  <a:fillRect l="-899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2-d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Note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𝑑𝑒𝑡𝐴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are always real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≠0≡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are conjugates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16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</p:spPr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both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 and decreases in proportion to their concentrations.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decreases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Assuming </a:t>
            </a:r>
            <a:r>
              <a:rPr lang="en-US" b="1" dirty="0" err="1"/>
              <a:t>I</a:t>
            </a:r>
            <a:r>
              <a:rPr lang="en-US" b="1" baseline="-25000" dirty="0" err="1"/>
              <a:t>ext</a:t>
            </a:r>
            <a:r>
              <a:rPr lang="en-US" b="1" dirty="0"/>
              <a:t> is constant: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E96-363C-A843-9E50-168635F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Bifurcations and Bifurcation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4AB51-FB06-B44F-B7EC-ACB24C2E9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685334-BD49-464B-BE12-1F39FD33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" y="1182002"/>
            <a:ext cx="1214483" cy="251369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DE3CFD-4CBC-EE42-8731-030A44D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915302"/>
            <a:ext cx="402924" cy="2513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FE090-7F28-4E45-AAF4-48A571329ABB}"/>
              </a:ext>
            </a:extLst>
          </p:cNvPr>
          <p:cNvSpPr txBox="1"/>
          <p:nvPr/>
        </p:nvSpPr>
        <p:spPr>
          <a:xfrm>
            <a:off x="2670842" y="1178794"/>
            <a:ext cx="560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bifurcation occurs when the change in the value of a parameter results in qualitatively different behavior, such as transitions between a stable node and a limit cycle.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2FE98A4-5895-3849-9317-BE44F8E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6" y="2276856"/>
            <a:ext cx="3914497" cy="4061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1DB1-8079-9945-85BE-35D3A3122EDE}"/>
              </a:ext>
            </a:extLst>
          </p:cNvPr>
          <p:cNvSpPr txBox="1"/>
          <p:nvPr/>
        </p:nvSpPr>
        <p:spPr>
          <a:xfrm>
            <a:off x="4920142" y="6297878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Wolf, J. of </a:t>
            </a:r>
            <a:r>
              <a:rPr lang="en-US" sz="1050" dirty="0" err="1"/>
              <a:t>Biochem</a:t>
            </a:r>
            <a:r>
              <a:rPr lang="en-US" sz="105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1291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4572000" y="5043659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develop this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3F32-A2CD-9F4B-A8BC-D498275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1E22-7A86-A648-8A22-1850ECBF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DE6A5-0AAD-DE49-BF6E-80FD968E59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3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5B7-09BA-944B-8535-45EF1CFB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80D4-022B-0240-9CA2-03AF7E7B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Why differential equations</a:t>
            </a:r>
          </a:p>
          <a:p>
            <a:pPr lvl="1"/>
            <a:r>
              <a:rPr lang="en-US" sz="2000" dirty="0"/>
              <a:t>From reactions to differential equations</a:t>
            </a:r>
          </a:p>
          <a:p>
            <a:r>
              <a:rPr lang="en-US" sz="2400" dirty="0"/>
              <a:t>Single variable, linear, homogeneous</a:t>
            </a:r>
          </a:p>
          <a:p>
            <a:pPr lvl="1"/>
            <a:r>
              <a:rPr lang="en-US" sz="2000" dirty="0"/>
              <a:t>Stability? Speed of dynamics?</a:t>
            </a:r>
          </a:p>
          <a:p>
            <a:r>
              <a:rPr lang="en-US" sz="2400" dirty="0"/>
              <a:t>Multiple variables, linear</a:t>
            </a:r>
          </a:p>
          <a:p>
            <a:pPr lvl="1"/>
            <a:r>
              <a:rPr lang="en-US" sz="2000" dirty="0"/>
              <a:t>Stability? Speed of dynamics? Oscillations</a:t>
            </a:r>
          </a:p>
          <a:p>
            <a:r>
              <a:rPr lang="en-US" sz="2400" dirty="0"/>
              <a:t>Non-linear</a:t>
            </a:r>
          </a:p>
          <a:p>
            <a:pPr lvl="1"/>
            <a:r>
              <a:rPr lang="en-US" sz="2000" dirty="0"/>
              <a:t>Fixed points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302EC-E018-2C42-B7B6-A8AFD670B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3298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Reactant, Linear Pathway is a Linear 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5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51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6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of ordinary differential equations (ODEs), especially non-linear differential equations.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 -&gt;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110345" r="-132117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110345" r="-1117" b="-1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203333" r="-1321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203333" r="-1117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05208C4-DE50-7D41-A5BA-7ED3DECB627B}"/>
              </a:ext>
            </a:extLst>
          </p:cNvPr>
          <p:cNvSpPr txBox="1"/>
          <p:nvPr/>
        </p:nvSpPr>
        <p:spPr>
          <a:xfrm>
            <a:off x="348743" y="1188720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1C336-E226-C040-AC01-2951EF30F1CE}"/>
              </a:ext>
            </a:extLst>
          </p:cNvPr>
          <p:cNvSpPr txBox="1"/>
          <p:nvPr/>
        </p:nvSpPr>
        <p:spPr>
          <a:xfrm>
            <a:off x="2764028" y="4998731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Stoichiometry Matrix</a:t>
            </a:r>
            <a:endParaRPr lang="en-US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810F2F-103E-1B4A-BBC1-7A72DB7C4E23}"/>
              </a:ext>
            </a:extLst>
          </p:cNvPr>
          <p:cNvGrpSpPr/>
          <p:nvPr/>
        </p:nvGrpSpPr>
        <p:grpSpPr>
          <a:xfrm>
            <a:off x="3105674" y="3289669"/>
            <a:ext cx="1757498" cy="1572708"/>
            <a:chOff x="3782330" y="3426829"/>
            <a:chExt cx="1757498" cy="15727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0B41C6-AC5B-3744-BE87-6926614B8C0D}"/>
                </a:ext>
              </a:extLst>
            </p:cNvPr>
            <p:cNvSpPr txBox="1"/>
            <p:nvPr/>
          </p:nvSpPr>
          <p:spPr>
            <a:xfrm>
              <a:off x="3782330" y="342987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/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blipFill>
                  <a:blip r:embed="rId3"/>
                  <a:stretch>
                    <a:fillRect l="-1408" t="-2703" r="-5634" b="-35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/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blipFill>
                  <a:blip r:embed="rId4"/>
                  <a:stretch>
                    <a:fillRect l="-8571" t="-10526" r="-5714" b="-3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9FCAC1-5025-CA4D-BBA2-A2DB6441F5E6}"/>
                </a:ext>
              </a:extLst>
            </p:cNvPr>
            <p:cNvSpPr txBox="1"/>
            <p:nvPr/>
          </p:nvSpPr>
          <p:spPr>
            <a:xfrm>
              <a:off x="5013722" y="3426829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6E9D1E-EE95-9F49-8CA4-FD2645B8AFB0}"/>
              </a:ext>
            </a:extLst>
          </p:cNvPr>
          <p:cNvGrpSpPr/>
          <p:nvPr/>
        </p:nvGrpSpPr>
        <p:grpSpPr>
          <a:xfrm>
            <a:off x="2861381" y="3345215"/>
            <a:ext cx="1594150" cy="1404670"/>
            <a:chOff x="529661" y="3528095"/>
            <a:chExt cx="1594150" cy="140467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AA9A112-B910-6E4A-ABD2-B4F7DDF0EF5D}"/>
                </a:ext>
              </a:extLst>
            </p:cNvPr>
            <p:cNvGrpSpPr/>
            <p:nvPr/>
          </p:nvGrpSpPr>
          <p:grpSpPr>
            <a:xfrm>
              <a:off x="529661" y="3793271"/>
              <a:ext cx="287258" cy="1139494"/>
              <a:chOff x="3364301" y="3729263"/>
              <a:chExt cx="287258" cy="113949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5BE87A-12E8-AD4B-B912-3EE7E5CA0BB7}"/>
                  </a:ext>
                </a:extLst>
              </p:cNvPr>
              <p:cNvSpPr txBox="1"/>
              <p:nvPr/>
            </p:nvSpPr>
            <p:spPr>
              <a:xfrm>
                <a:off x="3364301" y="3729263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3C0526-43BA-1F44-88E3-6DFF0D54B91C}"/>
                  </a:ext>
                </a:extLst>
              </p:cNvPr>
              <p:cNvSpPr txBox="1"/>
              <p:nvPr/>
            </p:nvSpPr>
            <p:spPr>
              <a:xfrm>
                <a:off x="3364301" y="4021891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B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80519D-7F87-E64C-8002-C0A344CE5782}"/>
                  </a:ext>
                </a:extLst>
              </p:cNvPr>
              <p:cNvSpPr txBox="1"/>
              <p:nvPr/>
            </p:nvSpPr>
            <p:spPr>
              <a:xfrm>
                <a:off x="3364301" y="4314519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19C51-7413-1043-B6BE-9E0B6E028DC1}"/>
                  </a:ext>
                </a:extLst>
              </p:cNvPr>
              <p:cNvSpPr txBox="1"/>
              <p:nvPr/>
            </p:nvSpPr>
            <p:spPr>
              <a:xfrm>
                <a:off x="3364301" y="4607147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D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017B9-C79C-C245-8A86-A83FF2E53AD2}"/>
                </a:ext>
              </a:extLst>
            </p:cNvPr>
            <p:cNvSpPr txBox="1"/>
            <p:nvPr/>
          </p:nvSpPr>
          <p:spPr>
            <a:xfrm>
              <a:off x="1258133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D4B76-C392-AB49-BA50-DD069F6010B2}"/>
                </a:ext>
              </a:extLst>
            </p:cNvPr>
            <p:cNvSpPr txBox="1"/>
            <p:nvPr/>
          </p:nvSpPr>
          <p:spPr>
            <a:xfrm>
              <a:off x="1758005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231556-25DF-BA4B-850C-D878D84B1991}"/>
              </a:ext>
            </a:extLst>
          </p:cNvPr>
          <p:cNvGrpSpPr/>
          <p:nvPr/>
        </p:nvGrpSpPr>
        <p:grpSpPr>
          <a:xfrm>
            <a:off x="5156233" y="3558128"/>
            <a:ext cx="1693266" cy="1015663"/>
            <a:chOff x="2824513" y="3558128"/>
            <a:chExt cx="1693266" cy="10156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/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444" r="-1111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/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938" r="-3704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3C4EC-1737-1249-88BF-9E85D7BBD27A}"/>
                </a:ext>
              </a:extLst>
            </p:cNvPr>
            <p:cNvSpPr txBox="1"/>
            <p:nvPr/>
          </p:nvSpPr>
          <p:spPr>
            <a:xfrm>
              <a:off x="28245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[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60B1B8-CEC0-234F-810F-8AA8B566C308}"/>
                </a:ext>
              </a:extLst>
            </p:cNvPr>
            <p:cNvSpPr txBox="1"/>
            <p:nvPr/>
          </p:nvSpPr>
          <p:spPr>
            <a:xfrm>
              <a:off x="41199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]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D185050-0438-894C-8FFC-41CD295C62B5}"/>
              </a:ext>
            </a:extLst>
          </p:cNvPr>
          <p:cNvSpPr txBox="1"/>
          <p:nvPr/>
        </p:nvSpPr>
        <p:spPr>
          <a:xfrm>
            <a:off x="6759773" y="3762791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BDFABC-3AEC-0C48-8562-0DDA4EB58A85}"/>
              </a:ext>
            </a:extLst>
          </p:cNvPr>
          <p:cNvSpPr txBox="1"/>
          <p:nvPr/>
        </p:nvSpPr>
        <p:spPr>
          <a:xfrm>
            <a:off x="6765869" y="4137695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2DA3F9-9DC3-D346-AB02-C017AE3C339F}"/>
              </a:ext>
            </a:extLst>
          </p:cNvPr>
          <p:cNvGrpSpPr/>
          <p:nvPr/>
        </p:nvGrpSpPr>
        <p:grpSpPr>
          <a:xfrm>
            <a:off x="854776" y="3278081"/>
            <a:ext cx="1108274" cy="1575756"/>
            <a:chOff x="420815" y="3672167"/>
            <a:chExt cx="1108274" cy="15757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/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/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/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/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D4D5D5-45ED-4047-BEF8-7AA5D894066A}"/>
                </a:ext>
              </a:extLst>
            </p:cNvPr>
            <p:cNvSpPr txBox="1"/>
            <p:nvPr/>
          </p:nvSpPr>
          <p:spPr>
            <a:xfrm>
              <a:off x="420815" y="367216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6734A7-DDD6-8E43-B861-E4C738F9539E}"/>
                </a:ext>
              </a:extLst>
            </p:cNvPr>
            <p:cNvSpPr txBox="1"/>
            <p:nvPr/>
          </p:nvSpPr>
          <p:spPr>
            <a:xfrm>
              <a:off x="1002983" y="3678263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/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blipFill>
                <a:blip r:embed="rId11"/>
                <a:stretch>
                  <a:fillRect l="-7895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/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blipFill>
                <a:blip r:embed="rId12"/>
                <a:stretch>
                  <a:fillRect l="-13514" r="-13514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9D823ED-2A44-174C-9924-A3619822B2DB}"/>
              </a:ext>
            </a:extLst>
          </p:cNvPr>
          <p:cNvSpPr txBox="1"/>
          <p:nvPr/>
        </p:nvSpPr>
        <p:spPr>
          <a:xfrm>
            <a:off x="5156233" y="4998731"/>
            <a:ext cx="2236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Reaction Rate Vector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6E1C03-52F8-E24D-BFC8-E943BC0E270F}"/>
              </a:ext>
            </a:extLst>
          </p:cNvPr>
          <p:cNvSpPr txBox="1"/>
          <p:nvPr/>
        </p:nvSpPr>
        <p:spPr>
          <a:xfrm>
            <a:off x="298925" y="4995491"/>
            <a:ext cx="2178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State Change Vector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/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blipFill>
                <a:blip r:embed="rId13"/>
                <a:stretch>
                  <a:fillRect l="-4348" t="-2381" r="-43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28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6" grpId="0"/>
      <p:bldP spid="37" grpId="0"/>
      <p:bldP spid="46" grpId="0"/>
      <p:bldP spid="47" grpId="0"/>
      <p:bldP spid="48" grpId="0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 Simple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About This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283464" y="2199952"/>
            <a:ext cx="576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there are two chemical species, this is a 1-dimensional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”Autonomous system” – dynamics are </a:t>
            </a:r>
            <a:r>
              <a:rPr lang="en-US" sz="2000" i="1" dirty="0"/>
              <a:t>not</a:t>
            </a:r>
            <a:r>
              <a:rPr lang="en-US" sz="2000" dirty="0"/>
              <a:t> a explicit function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exists a stable steady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system is linear in the state variable.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A05A3DFD-B2DB-7144-B9D9-6AB818DCB121}"/>
              </a:ext>
            </a:extLst>
          </p:cNvPr>
          <p:cNvGrpSpPr/>
          <p:nvPr/>
        </p:nvGrpSpPr>
        <p:grpSpPr>
          <a:xfrm>
            <a:off x="5958039" y="916254"/>
            <a:ext cx="2690258" cy="2494458"/>
            <a:chOff x="307728" y="1620869"/>
            <a:chExt cx="3290092" cy="3128566"/>
          </a:xfrm>
        </p:grpSpPr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3B420D1F-AAC3-974F-A38D-A69F0543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7728" y="1620869"/>
              <a:ext cx="3278737" cy="3128566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95B09D7-DB82-874A-8BB8-7E26244CC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881" y="3118449"/>
              <a:ext cx="2662566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/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Steady state value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blipFill>
                  <a:blip r:embed="rId11"/>
                  <a:stretch>
                    <a:fillRect l="-606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CF76E17-3D35-AA42-895E-43C298320B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08033" y="3185152"/>
              <a:ext cx="437131" cy="3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and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Phase Portraits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1-dimensional system: Plot derivative of state variable against its value.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because system is autonomous.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Fixed point </a:t>
                </a:r>
                <a:r>
                  <a:rPr lang="en-US" dirty="0"/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0.  </m:t>
                    </m:r>
                  </m:oMath>
                </a14:m>
                <a:r>
                  <a:rPr lang="en-US" dirty="0"/>
                  <a:t>Occurs when plot intersects y =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Fixed point is stable (</a:t>
                </a:r>
                <a:r>
                  <a:rPr lang="en-US" b="1" dirty="0"/>
                  <a:t>steady state</a:t>
                </a:r>
                <a:r>
                  <a:rPr lang="en-US" dirty="0"/>
                  <a:t>) if movement away forces the system back.`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blipFill>
                <a:blip r:embed="rId10"/>
                <a:stretch>
                  <a:fillRect l="-448" t="-1695" r="-448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1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2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0.8+1.0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=4.44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171186</TotalTime>
  <Words>2410</Words>
  <Application>Microsoft Macintosh PowerPoint</Application>
  <PresentationFormat>On-screen Show (4:3)</PresentationFormat>
  <Paragraphs>439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Office Theme</vt:lpstr>
      <vt:lpstr>BIOE 437 / BIOE 537  Computational Systems Biology   Lecture 2: Reaction Networks as  Dynamical Systems   </vt:lpstr>
      <vt:lpstr>G.P.E. Box (Famous Statistician)</vt:lpstr>
      <vt:lpstr>Glycolytic Oscillations in Yeast*</vt:lpstr>
      <vt:lpstr>Dynamical Systems</vt:lpstr>
      <vt:lpstr>Reaction Network -&gt; Differential Equations</vt:lpstr>
      <vt:lpstr>Analysis of a Simple System</vt:lpstr>
      <vt:lpstr>Observations About This System</vt:lpstr>
      <vt:lpstr>Visualizations and Fixed Points</vt:lpstr>
      <vt:lpstr>Calculating Fixed Points</vt:lpstr>
      <vt:lpstr>Linear Systems</vt:lpstr>
      <vt:lpstr>Solving Linear Systems</vt:lpstr>
      <vt:lpstr>Fixed Points for 2-d Linear Systems</vt:lpstr>
      <vt:lpstr>Nonlinear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Bifurcations and Bifurcation Plots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  <vt:lpstr>BACKUP</vt:lpstr>
      <vt:lpstr>PowerPoint Presentation</vt:lpstr>
      <vt:lpstr>Single Reactant, Linear Pathway is a Linear  (With Mass Action Kinetics)</vt:lpstr>
      <vt:lpstr>Calculating Fixed Points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2547</cp:revision>
  <dcterms:created xsi:type="dcterms:W3CDTF">2008-11-04T22:35:39Z</dcterms:created>
  <dcterms:modified xsi:type="dcterms:W3CDTF">2021-09-17T20:45:53Z</dcterms:modified>
</cp:coreProperties>
</file>